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98" r:id="rId2"/>
    <p:sldId id="299" r:id="rId3"/>
    <p:sldId id="300" r:id="rId4"/>
    <p:sldId id="301" r:id="rId5"/>
    <p:sldId id="302" r:id="rId6"/>
    <p:sldId id="304" r:id="rId7"/>
    <p:sldId id="303" r:id="rId8"/>
    <p:sldId id="305" r:id="rId9"/>
    <p:sldId id="306" r:id="rId10"/>
    <p:sldId id="307" r:id="rId11"/>
    <p:sldId id="30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52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7" autoAdjust="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5E7026-C4B4-418A-8EA7-B50F75A44A4C}" type="datetimeFigureOut">
              <a:rPr lang="en-US" smtClean="0"/>
              <a:pPr/>
              <a:t>4/10/2009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8C27F8-C45C-4A16-9DF5-D331B0EFC8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8C27F8-C45C-4A16-9DF5-D331B0EFC89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8C27F8-C45C-4A16-9DF5-D331B0EFC89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AA9823-B321-454A-AB9D-B927FF344D13}" type="datetimeFigureOut">
              <a:rPr lang="en-US" smtClean="0"/>
              <a:pPr/>
              <a:t>4/10/2009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AA9823-B321-454A-AB9D-B927FF344D13}" type="datetimeFigureOut">
              <a:rPr lang="en-US" smtClean="0"/>
              <a:pPr/>
              <a:t>4/10/2009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AA9823-B321-454A-AB9D-B927FF344D13}" type="datetimeFigureOut">
              <a:rPr lang="en-US" smtClean="0"/>
              <a:pPr/>
              <a:t>4/10/2009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AA9823-B321-454A-AB9D-B927FF344D13}" type="datetimeFigureOut">
              <a:rPr lang="en-US" smtClean="0"/>
              <a:pPr/>
              <a:t>4/10/2009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AA9823-B321-454A-AB9D-B927FF344D13}" type="datetimeFigureOut">
              <a:rPr lang="en-US" smtClean="0"/>
              <a:pPr/>
              <a:t>4/10/2009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AA9823-B321-454A-AB9D-B927FF344D13}" type="datetimeFigureOut">
              <a:rPr lang="en-US" smtClean="0"/>
              <a:pPr/>
              <a:t>4/10/2009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AA9823-B321-454A-AB9D-B927FF344D13}" type="datetimeFigureOut">
              <a:rPr lang="en-US" smtClean="0"/>
              <a:pPr/>
              <a:t>4/10/2009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AA9823-B321-454A-AB9D-B927FF344D13}" type="datetimeFigureOut">
              <a:rPr lang="en-US" smtClean="0"/>
              <a:pPr/>
              <a:t>4/10/2009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A9823-B321-454A-AB9D-B927FF344D13}" type="datetimeFigureOut">
              <a:rPr lang="en-US" smtClean="0"/>
              <a:pPr/>
              <a:t>4/10/2009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A9823-B321-454A-AB9D-B927FF344D13}" type="datetimeFigureOut">
              <a:rPr lang="en-US" smtClean="0"/>
              <a:pPr/>
              <a:t>4/10/2009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A9823-B321-454A-AB9D-B927FF344D13}" type="datetimeFigureOut">
              <a:rPr lang="en-US" smtClean="0"/>
              <a:pPr/>
              <a:t>4/10/2009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0B288-1E99-4EA7-A40A-7D93258F411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A9823-B321-454A-AB9D-B927FF344D13}" type="datetimeFigureOut">
              <a:rPr lang="en-US" smtClean="0"/>
              <a:pPr/>
              <a:t>4/10/2009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0B288-1E99-4EA7-A40A-7D93258F411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assessments/Student%20Group%20Checklist.docx"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2057400"/>
            <a:ext cx="6553200" cy="1938992"/>
          </a:xfrm>
          <a:prstGeom prst="rect">
            <a:avLst/>
          </a:prstGeom>
        </p:spPr>
        <p:txBody>
          <a:bodyPr wrap="square">
            <a:spAutoFit/>
          </a:bodyPr>
          <a:lstStyle/>
          <a:p>
            <a:pPr algn="ctr">
              <a:buNone/>
            </a:pPr>
            <a:r>
              <a:rPr lang="en-US" sz="12000" dirty="0" smtClean="0">
                <a:solidFill>
                  <a:srgbClr val="425222"/>
                </a:solidFill>
              </a:rPr>
              <a:t>Life Cycles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iterate type="lt">
                                    <p:tmPct val="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0"/>
                                        <p:tgtEl>
                                          <p:spTgt spid="4">
                                            <p:txEl>
                                              <p:pRg st="0" end="0"/>
                                            </p:txEl>
                                          </p:spTgt>
                                        </p:tgtEl>
                                      </p:cBhvr>
                                    </p:animEffect>
                                    <p:anim calcmode="lin" valueType="num">
                                      <p:cBhvr>
                                        <p:cTn id="8" dur="5000" fill="hold"/>
                                        <p:tgtEl>
                                          <p:spTgt spid="4">
                                            <p:txEl>
                                              <p:pRg st="0" end="0"/>
                                            </p:txEl>
                                          </p:spTgt>
                                        </p:tgtEl>
                                        <p:attrNameLst>
                                          <p:attrName>style.rotation</p:attrName>
                                        </p:attrNameLst>
                                      </p:cBhvr>
                                      <p:tavLst>
                                        <p:tav tm="0">
                                          <p:val>
                                            <p:fltVal val="720"/>
                                          </p:val>
                                        </p:tav>
                                        <p:tav tm="100000">
                                          <p:val>
                                            <p:fltVal val="0"/>
                                          </p:val>
                                        </p:tav>
                                      </p:tavLst>
                                    </p:anim>
                                    <p:anim calcmode="lin" valueType="num">
                                      <p:cBhvr>
                                        <p:cTn id="9" dur="5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0" dur="5000" fill="hold"/>
                                        <p:tgtEl>
                                          <p:spTgt spid="4">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Goals for My Students</a:t>
            </a:r>
            <a:endParaRPr lang="en-US" dirty="0"/>
          </a:p>
        </p:txBody>
      </p:sp>
      <p:sp>
        <p:nvSpPr>
          <p:cNvPr id="5" name="Content Placeholder 2"/>
          <p:cNvSpPr txBox="1">
            <a:spLocks/>
          </p:cNvSpPr>
          <p:nvPr/>
        </p:nvSpPr>
        <p:spPr>
          <a:xfrm>
            <a:off x="914400" y="1600200"/>
            <a:ext cx="7315200" cy="4525963"/>
          </a:xfrm>
          <a:prstGeom prst="rect">
            <a:avLst/>
          </a:prstGeom>
        </p:spPr>
        <p:txBody>
          <a:bodyPr vert="horz" lIns="91440" tIns="45720" rIns="91440" bIns="45720" rtlCol="0">
            <a:normAutofit/>
          </a:bodyPr>
          <a:lstStyle/>
          <a:p>
            <a:pPr marL="342900" indent="-342900">
              <a:spcBef>
                <a:spcPct val="20000"/>
              </a:spcBef>
              <a:buFont typeface="Arial" pitchFamily="34" charset="0"/>
              <a:buChar char="•"/>
            </a:pPr>
            <a:r>
              <a:rPr lang="en-US" sz="3200" dirty="0" smtClean="0"/>
              <a:t>Students will become accountable for their own learning</a:t>
            </a:r>
          </a:p>
          <a:p>
            <a:pPr marL="342900" indent="-342900">
              <a:spcBef>
                <a:spcPct val="20000"/>
              </a:spcBef>
              <a:buFont typeface="Arial" pitchFamily="34" charset="0"/>
              <a:buChar char="•"/>
            </a:pPr>
            <a:r>
              <a:rPr lang="en-US" sz="3200" dirty="0" smtClean="0"/>
              <a:t>Students will develop skills to be a productive team member</a:t>
            </a:r>
          </a:p>
          <a:p>
            <a:pPr marL="342900" indent="-342900">
              <a:spcBef>
                <a:spcPct val="20000"/>
              </a:spcBef>
              <a:buFont typeface="Arial" pitchFamily="34" charset="0"/>
              <a:buChar char="•"/>
            </a:pPr>
            <a:r>
              <a:rPr lang="en-US" sz="3200" dirty="0" smtClean="0"/>
              <a:t>Students will become avid users of technology</a:t>
            </a:r>
          </a:p>
          <a:p>
            <a:pPr marL="342900" indent="-342900">
              <a:spcBef>
                <a:spcPct val="20000"/>
              </a:spcBef>
              <a:buFont typeface="Arial" pitchFamily="34" charset="0"/>
              <a:buChar char="•"/>
            </a:pPr>
            <a:r>
              <a:rPr lang="en-US" sz="3200" dirty="0" smtClean="0"/>
              <a:t>Students will be more engaged in learning</a:t>
            </a:r>
          </a:p>
          <a:p>
            <a:pPr marL="342900" indent="-342900">
              <a:spcBef>
                <a:spcPct val="20000"/>
              </a:spcBef>
              <a:buFont typeface="Arial" pitchFamily="34" charset="0"/>
              <a:buChar char="•"/>
            </a:pPr>
            <a:endParaRPr lang="en-US" sz="3200" dirty="0" smtClean="0"/>
          </a:p>
          <a:p>
            <a:pPr marL="342900" indent="-342900">
              <a:spcBef>
                <a:spcPct val="20000"/>
              </a:spcBef>
              <a:buFont typeface="Arial" pitchFamily="34" charset="0"/>
              <a:buChar char="•"/>
            </a:pPr>
            <a:endParaRPr lang="en-US" sz="3200" dirty="0" smtClean="0"/>
          </a:p>
          <a:p>
            <a:pPr marL="342900" indent="-342900">
              <a:spcBef>
                <a:spcPct val="20000"/>
              </a:spcBef>
              <a:buFont typeface="Arial" pitchFamily="34" charset="0"/>
              <a:buChar char="•"/>
            </a:pP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Request for Feedback</a:t>
            </a:r>
            <a:endParaRPr lang="en-US" dirty="0"/>
          </a:p>
        </p:txBody>
      </p:sp>
      <p:sp>
        <p:nvSpPr>
          <p:cNvPr id="5" name="Content Placeholder 2"/>
          <p:cNvSpPr txBox="1">
            <a:spLocks/>
          </p:cNvSpPr>
          <p:nvPr/>
        </p:nvSpPr>
        <p:spPr>
          <a:xfrm>
            <a:off x="914400" y="1447800"/>
            <a:ext cx="7239000" cy="51355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Please give me your constructive criticism.  What areas do you like or dislike?  Where are there weaknesses or improvements that can be made? Do you have any ideas that I may be able to incorporate into the project?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228600"/>
            <a:ext cx="8229600" cy="5897563"/>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6000" b="0" i="0" u="none" strike="noStrike" kern="1200" cap="none" spc="0" normalizeH="0" baseline="0" noProof="0" dirty="0" smtClean="0">
                <a:ln>
                  <a:noFill/>
                </a:ln>
                <a:solidFill>
                  <a:schemeClr val="tx1"/>
                </a:solidFill>
                <a:effectLst/>
                <a:uLnTx/>
                <a:uFillTx/>
                <a:latin typeface="+mn-lt"/>
                <a:ea typeface="+mn-ea"/>
                <a:cs typeface="+mn-cs"/>
              </a:rPr>
              <a:t>Life Cycles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mn-lt"/>
                <a:ea typeface="+mn-ea"/>
                <a:cs typeface="+mn-cs"/>
              </a:rPr>
              <a:t>Unit Portfolio Presentation</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err="1" smtClean="0">
                <a:ln>
                  <a:noFill/>
                </a:ln>
                <a:solidFill>
                  <a:schemeClr val="tx1"/>
                </a:solidFill>
                <a:effectLst/>
                <a:uLnTx/>
                <a:uFillTx/>
                <a:latin typeface="+mn-lt"/>
                <a:ea typeface="+mn-ea"/>
                <a:cs typeface="+mn-cs"/>
              </a:rPr>
              <a:t>Kriss</a:t>
            </a:r>
            <a:r>
              <a:rPr kumimoji="0" lang="en-US" sz="4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4000" b="0" i="0" u="none" strike="noStrike" kern="1200" cap="none" spc="0" normalizeH="0" baseline="0" noProof="0" dirty="0" err="1" smtClean="0">
                <a:ln>
                  <a:noFill/>
                </a:ln>
                <a:solidFill>
                  <a:schemeClr val="tx1"/>
                </a:solidFill>
                <a:effectLst/>
                <a:uLnTx/>
                <a:uFillTx/>
                <a:latin typeface="+mn-lt"/>
                <a:ea typeface="+mn-ea"/>
                <a:cs typeface="+mn-cs"/>
              </a:rPr>
              <a:t>Colunga</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Unit Summary</a:t>
            </a:r>
            <a:endParaRPr lang="en-US" dirty="0"/>
          </a:p>
        </p:txBody>
      </p:sp>
      <p:sp>
        <p:nvSpPr>
          <p:cNvPr id="5" name="Content Placeholder 2"/>
          <p:cNvSpPr txBox="1">
            <a:spLocks noGrp="1"/>
          </p:cNvSpPr>
          <p:nvPr>
            <p:ph idx="1"/>
          </p:nvPr>
        </p:nvSpPr>
        <p:spPr>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At the end of this lesson, the students will be able to recognize predictable events in nature and understand the sequence of the life cycles of the butterfly and frog. Their knowledge of these areas will be observed in the writings and drawings in their daily journals and in their finished project of a poster, PowerPoint, or video.</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Curriculum-Framing Questions</a:t>
            </a:r>
            <a:endParaRPr lang="en-US" dirty="0"/>
          </a:p>
        </p:txBody>
      </p:sp>
      <p:sp>
        <p:nvSpPr>
          <p:cNvPr id="6" name="Content Placeholder 2"/>
          <p:cNvSpPr txBox="1">
            <a:spLocks/>
          </p:cNvSpPr>
          <p:nvPr/>
        </p:nvSpPr>
        <p:spPr>
          <a:xfrm>
            <a:off x="1295400" y="1600200"/>
            <a:ext cx="65532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smtClean="0">
                <a:ln>
                  <a:noFill/>
                </a:ln>
                <a:solidFill>
                  <a:schemeClr val="tx1"/>
                </a:solidFill>
                <a:effectLst/>
                <a:uLnTx/>
                <a:uFillTx/>
                <a:latin typeface="+mn-lt"/>
                <a:ea typeface="+mn-ea"/>
                <a:cs typeface="+mn-cs"/>
              </a:rPr>
              <a:t>Essential Question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t>    </a:t>
            </a:r>
            <a:r>
              <a:rPr kumimoji="0" lang="en-US" sz="3600" b="0" i="0" u="none" strike="noStrike" kern="1200" cap="none" spc="0" normalizeH="0" baseline="0" noProof="0" dirty="0" smtClean="0">
                <a:ln>
                  <a:noFill/>
                </a:ln>
                <a:solidFill>
                  <a:schemeClr val="tx1"/>
                </a:solidFill>
                <a:effectLst/>
                <a:uLnTx/>
                <a:uFillTx/>
                <a:latin typeface="+mn-lt"/>
                <a:ea typeface="+mn-ea"/>
                <a:cs typeface="+mn-cs"/>
              </a:rPr>
              <a:t>How do living things change as    they grow?</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85800" y="1524000"/>
            <a:ext cx="75438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smtClean="0">
                <a:ln>
                  <a:noFill/>
                </a:ln>
                <a:solidFill>
                  <a:schemeClr val="tx1"/>
                </a:solidFill>
                <a:effectLst/>
                <a:uLnTx/>
                <a:uFillTx/>
                <a:latin typeface="+mn-lt"/>
                <a:ea typeface="+mn-ea"/>
                <a:cs typeface="+mn-cs"/>
              </a:rPr>
              <a:t>Unit Questions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are the stages of a butterfly’s life?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are the stages of a frog’s life?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Would you rather be a caterpillar or a butterfly? Why?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Would you rather be a tadpole or a frog? Why?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itle 1"/>
          <p:cNvSpPr>
            <a:spLocks noGrp="1"/>
          </p:cNvSpPr>
          <p:nvPr>
            <p:ph type="title"/>
          </p:nvPr>
        </p:nvSpPr>
        <p:spPr/>
        <p:txBody>
          <a:bodyPr/>
          <a:lstStyle/>
          <a:p>
            <a:r>
              <a:rPr lang="en-US" dirty="0" smtClean="0"/>
              <a:t>Curriculum-Framing Questions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274638"/>
            <a:ext cx="7239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itle 1"/>
          <p:cNvSpPr>
            <a:spLocks noGrp="1"/>
          </p:cNvSpPr>
          <p:nvPr>
            <p:ph type="title"/>
          </p:nvPr>
        </p:nvSpPr>
        <p:spPr>
          <a:xfrm>
            <a:off x="990600" y="381000"/>
            <a:ext cx="7239000" cy="1143000"/>
          </a:xfrm>
        </p:spPr>
        <p:txBody>
          <a:bodyPr/>
          <a:lstStyle/>
          <a:p>
            <a:r>
              <a:rPr lang="en-US" dirty="0" smtClean="0"/>
              <a:t>Curriculum-Framing Questions</a:t>
            </a:r>
            <a:endParaRPr lang="en-US" dirty="0"/>
          </a:p>
        </p:txBody>
      </p:sp>
      <p:sp>
        <p:nvSpPr>
          <p:cNvPr id="6" name="Content Placeholder 2"/>
          <p:cNvSpPr txBox="1">
            <a:spLocks/>
          </p:cNvSpPr>
          <p:nvPr/>
        </p:nvSpPr>
        <p:spPr>
          <a:xfrm>
            <a:off x="838200" y="1295400"/>
            <a:ext cx="7620000" cy="5334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smtClean="0">
                <a:ln>
                  <a:noFill/>
                </a:ln>
                <a:solidFill>
                  <a:schemeClr val="tx1"/>
                </a:solidFill>
                <a:effectLst/>
                <a:uLnTx/>
                <a:uFillTx/>
                <a:latin typeface="+mn-lt"/>
                <a:ea typeface="+mn-ea"/>
                <a:cs typeface="+mn-cs"/>
              </a:rPr>
              <a:t>Content Questions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does the word “metamorphosis” mean?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are the stages of the frog's life cycle?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are the stages of the butterfly’s life cycle?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Compare the life cycles of the frog and butterfly.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Life Cycle Project</a:t>
            </a:r>
            <a:endParaRPr lang="en-US" dirty="0"/>
          </a:p>
        </p:txBody>
      </p:sp>
      <p:sp>
        <p:nvSpPr>
          <p:cNvPr id="5" name="Content Placeholder 2"/>
          <p:cNvSpPr txBox="1">
            <a:spLocks/>
          </p:cNvSpPr>
          <p:nvPr/>
        </p:nvSpPr>
        <p:spPr>
          <a:xfrm>
            <a:off x="914400" y="1295400"/>
            <a:ext cx="7086600" cy="4830763"/>
          </a:xfrm>
          <a:prstGeom prst="rect">
            <a:avLst/>
          </a:prstGeom>
        </p:spPr>
        <p:txBody>
          <a:bodyPr vert="horz" lIns="91440" tIns="45720" rIns="91440" bIns="45720" rtlCol="0">
            <a:normAutofit fontScale="92500" lnSpcReduction="20000"/>
          </a:bodyPr>
          <a:lstStyle/>
          <a:p>
            <a:pPr marL="342900" lvl="0" indent="-342900">
              <a:spcBef>
                <a:spcPct val="20000"/>
              </a:spcBef>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lang="en-US" sz="4000" b="1" dirty="0" smtClean="0"/>
              <a:t>This project will help my students develop 21</a:t>
            </a:r>
            <a:r>
              <a:rPr lang="en-US" sz="4000" b="1" baseline="30000" dirty="0" smtClean="0"/>
              <a:t>st</a:t>
            </a:r>
            <a:r>
              <a:rPr lang="en-US" sz="4000" b="1" dirty="0" smtClean="0"/>
              <a:t> century skills by:</a:t>
            </a:r>
          </a:p>
          <a:p>
            <a:pPr marL="342900" lvl="0" indent="-342900">
              <a:spcBef>
                <a:spcPct val="20000"/>
              </a:spcBef>
              <a:buFont typeface="Arial" pitchFamily="34" charset="0"/>
              <a:buChar char="•"/>
              <a:defRPr/>
            </a:pPr>
            <a:r>
              <a:rPr lang="en-US" sz="3200" dirty="0" smtClean="0"/>
              <a:t>Giving students a more active role in their own learning </a:t>
            </a:r>
          </a:p>
          <a:p>
            <a:pPr marL="342900" lvl="0" indent="-342900">
              <a:spcBef>
                <a:spcPct val="20000"/>
              </a:spcBef>
              <a:buFont typeface="Arial" pitchFamily="34" charset="0"/>
              <a:buChar char="•"/>
              <a:defRPr/>
            </a:pPr>
            <a:r>
              <a:rPr lang="en-US" sz="3200" dirty="0" smtClean="0"/>
              <a:t>Encouraging the use of available technology</a:t>
            </a:r>
          </a:p>
          <a:p>
            <a:pPr marL="342900" lvl="0" indent="-342900">
              <a:spcBef>
                <a:spcPct val="20000"/>
              </a:spcBef>
              <a:buFont typeface="Arial" pitchFamily="34" charset="0"/>
              <a:buChar char="•"/>
              <a:defRPr/>
            </a:pPr>
            <a:r>
              <a:rPr lang="en-US" sz="3200" dirty="0" smtClean="0"/>
              <a:t>Supporting collaboration and teamwork</a:t>
            </a:r>
          </a:p>
          <a:p>
            <a:pPr marL="342900" lvl="0" indent="-342900">
              <a:spcBef>
                <a:spcPct val="20000"/>
              </a:spcBef>
              <a:buFont typeface="Arial" pitchFamily="34" charset="0"/>
              <a:buChar char="•"/>
              <a:defRPr/>
            </a:pPr>
            <a:r>
              <a:rPr lang="en-US" sz="3200" dirty="0" smtClean="0"/>
              <a:t>Strengthening communication skills (oral, written, multimedia)</a:t>
            </a:r>
          </a:p>
          <a:p>
            <a:pPr marL="342900" lvl="0" indent="-342900">
              <a:spcBef>
                <a:spcPct val="20000"/>
              </a:spcBef>
              <a:buFont typeface="Arial" pitchFamily="34" charset="0"/>
              <a:buChar char="•"/>
              <a:defRPr/>
            </a:pPr>
            <a:r>
              <a:rPr lang="en-US" sz="3200" dirty="0" smtClean="0"/>
              <a:t>Monitoring one's own understanding and learning needs</a:t>
            </a: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smtClean="0"/>
              <a:t>Gauging Student Needs Assessment</a:t>
            </a:r>
            <a:endParaRPr lang="en-US" dirty="0"/>
          </a:p>
        </p:txBody>
      </p:sp>
      <p:sp>
        <p:nvSpPr>
          <p:cNvPr id="5" name="Content Placeholder 2"/>
          <p:cNvSpPr txBox="1">
            <a:spLocks/>
          </p:cNvSpPr>
          <p:nvPr/>
        </p:nvSpPr>
        <p:spPr>
          <a:xfrm>
            <a:off x="762000" y="1600200"/>
            <a:ext cx="7924800" cy="4525963"/>
          </a:xfrm>
          <a:prstGeom prst="rect">
            <a:avLst/>
          </a:prstGeom>
        </p:spPr>
        <p:txBody>
          <a:bodyPr vert="horz" lIns="91440" tIns="45720" rIns="91440" bIns="45720" rtlCol="0">
            <a:normAutofit/>
          </a:bodyPr>
          <a:lstStyle/>
          <a:p>
            <a:pPr marL="342900" lvl="0" indent="-342900">
              <a:spcBef>
                <a:spcPct val="20000"/>
              </a:spcBef>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K-W-L Chart </a:t>
            </a:r>
          </a:p>
          <a:p>
            <a:pPr marL="342900" lvl="0" indent="-342900">
              <a:spcBef>
                <a:spcPct val="20000"/>
              </a:spcBef>
              <a:defRPr/>
            </a:pPr>
            <a:r>
              <a:rPr lang="en-US" sz="3200" dirty="0" smtClean="0"/>
              <a:t>       -to discover what they know and their         </a:t>
            </a:r>
          </a:p>
          <a:p>
            <a:pPr marL="342900" lvl="0" indent="-342900">
              <a:spcBef>
                <a:spcPct val="20000"/>
              </a:spcBef>
              <a:defRPr/>
            </a:pPr>
            <a:r>
              <a:rPr lang="en-US" sz="3200" dirty="0" smtClean="0"/>
              <a:t>               misconceptions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Group Checklist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 Chart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26626" name="Object 2">
            <a:hlinkClick r:id="rId3" action="ppaction://hlinkfile"/>
          </p:cNvPr>
          <p:cNvGraphicFramePr>
            <a:graphicFrameLocks noChangeAspect="1"/>
          </p:cNvGraphicFramePr>
          <p:nvPr/>
        </p:nvGraphicFramePr>
        <p:xfrm>
          <a:off x="3962400" y="3429000"/>
          <a:ext cx="533400" cy="449263"/>
        </p:xfrm>
        <a:graphic>
          <a:graphicData uri="http://schemas.openxmlformats.org/presentationml/2006/ole">
            <p:oleObj spid="_x0000_s26626" name="Document" showAsIcon="1" r:id="rId4" imgW="914400" imgH="771480" progId="Word.Document.12">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My Goals for the Course</a:t>
            </a:r>
            <a:endParaRPr lang="en-US" dirty="0"/>
          </a:p>
        </p:txBody>
      </p:sp>
      <p:sp>
        <p:nvSpPr>
          <p:cNvPr id="5" name="Content Placeholder 2"/>
          <p:cNvSpPr txBox="1">
            <a:spLocks/>
          </p:cNvSpPr>
          <p:nvPr/>
        </p:nvSpPr>
        <p:spPr>
          <a:xfrm>
            <a:off x="1295400" y="1600200"/>
            <a:ext cx="6705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Become an effective 21</a:t>
            </a:r>
            <a:r>
              <a:rPr lang="en-US" sz="3200" baseline="30000" dirty="0" smtClean="0"/>
              <a:t>st</a:t>
            </a:r>
            <a:r>
              <a:rPr lang="en-US" sz="3200" dirty="0" smtClean="0"/>
              <a:t> century teacher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Prepare my students to be 21</a:t>
            </a:r>
            <a:r>
              <a:rPr lang="en-US" sz="3200" baseline="30000" dirty="0" smtClean="0"/>
              <a:t>st</a:t>
            </a:r>
            <a:r>
              <a:rPr lang="en-US" sz="3200" dirty="0" smtClean="0"/>
              <a:t> century learners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Bring more excitement to the classroom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Make learning contagious and enjoyable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theme/theme1.xml><?xml version="1.0" encoding="utf-8"?>
<a:theme xmlns:a="http://schemas.openxmlformats.org/drawingml/2006/main" name="Butterfly Power 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748</TotalTime>
  <Words>367</Words>
  <Application>Microsoft Office PowerPoint</Application>
  <PresentationFormat>On-screen Show (4:3)</PresentationFormat>
  <Paragraphs>61</Paragraphs>
  <Slides>11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Butterfly Power Point Template</vt:lpstr>
      <vt:lpstr>Document</vt:lpstr>
      <vt:lpstr>Slide 1</vt:lpstr>
      <vt:lpstr>Slide 2</vt:lpstr>
      <vt:lpstr>Unit Summary</vt:lpstr>
      <vt:lpstr>Curriculum-Framing Questions</vt:lpstr>
      <vt:lpstr>Curriculum-Framing Questions</vt:lpstr>
      <vt:lpstr>Curriculum-Framing Questions</vt:lpstr>
      <vt:lpstr>Life Cycle Project</vt:lpstr>
      <vt:lpstr>Gauging Student Needs Assessment</vt:lpstr>
      <vt:lpstr>My Goals for the Course</vt:lpstr>
      <vt:lpstr>Goals for My Students</vt:lpstr>
      <vt:lpstr>Request for Feedback</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Kristine Colunga</dc:creator>
  <cp:lastModifiedBy>Kristine Colunga</cp:lastModifiedBy>
  <cp:revision>76</cp:revision>
  <dcterms:created xsi:type="dcterms:W3CDTF">2009-04-04T16:33:49Z</dcterms:created>
  <dcterms:modified xsi:type="dcterms:W3CDTF">2009-04-11T01:44:22Z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TC300017751033</vt:lpwstr>
  </property>
</Properties>
</file>